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91" r:id="rId4"/>
    <p:sldId id="283" r:id="rId5"/>
    <p:sldId id="284" r:id="rId6"/>
    <p:sldId id="288" r:id="rId7"/>
    <p:sldId id="285" r:id="rId8"/>
    <p:sldId id="293" r:id="rId9"/>
    <p:sldId id="286" r:id="rId10"/>
  </p:sldIdLst>
  <p:sldSz cx="24384000" cy="13716000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0" autoAdjust="0"/>
    <p:restoredTop sz="94601" autoAdjust="0"/>
  </p:normalViewPr>
  <p:slideViewPr>
    <p:cSldViewPr snapToGrid="0">
      <p:cViewPr varScale="1">
        <p:scale>
          <a:sx n="49" d="100"/>
          <a:sy n="49" d="100"/>
        </p:scale>
        <p:origin x="-102" y="-11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915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orum-template0future-of-photonics.002.png" descr="forum-template0future-of-photonics.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3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Авокадо и лаймы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2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8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7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96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105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um-template0future-of-photonics.007.png" descr="forum-template0future-of-photonics.007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1" r:id="rId10"/>
    <p:sldLayoutId id="2147483663" r:id="rId11"/>
    <p:sldLayoutId id="2147483664" r:id="rId1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ма доклада в одну,…"/>
          <p:cNvSpPr txBox="1"/>
          <p:nvPr/>
        </p:nvSpPr>
        <p:spPr>
          <a:xfrm>
            <a:off x="1937793" y="5429396"/>
            <a:ext cx="11347658" cy="276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8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7200" dirty="0"/>
              <a:t>Системы волоконно-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8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7200" dirty="0"/>
              <a:t>о</a:t>
            </a:r>
            <a:r>
              <a:rPr lang="ru-RU" sz="7200" dirty="0" smtClean="0"/>
              <a:t>птические </a:t>
            </a:r>
            <a:r>
              <a:rPr lang="ru-RU" sz="7200" dirty="0"/>
              <a:t>измерительные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8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sz="7200" dirty="0"/>
              <a:t>«Фотоника-Сенсорика»</a:t>
            </a:r>
            <a:endParaRPr sz="7200" dirty="0"/>
          </a:p>
        </p:txBody>
      </p:sp>
      <p:sp>
        <p:nvSpPr>
          <p:cNvPr id="168" name="Фамилия Имя Отчество"/>
          <p:cNvSpPr txBox="1"/>
          <p:nvPr/>
        </p:nvSpPr>
        <p:spPr>
          <a:xfrm>
            <a:off x="4163170" y="10649428"/>
            <a:ext cx="4408258" cy="5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dirty="0"/>
              <a:t>Карпов Дмитрий Юрьевич</a:t>
            </a:r>
            <a:endParaRPr dirty="0"/>
          </a:p>
        </p:txBody>
      </p:sp>
      <p:sp>
        <p:nvSpPr>
          <p:cNvPr id="169" name="Кружок"/>
          <p:cNvSpPr/>
          <p:nvPr/>
        </p:nvSpPr>
        <p:spPr>
          <a:xfrm>
            <a:off x="1968693" y="10737288"/>
            <a:ext cx="1855446" cy="185544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0" name="Фигура"/>
          <p:cNvSpPr/>
          <p:nvPr/>
        </p:nvSpPr>
        <p:spPr>
          <a:xfrm>
            <a:off x="2454801" y="11153669"/>
            <a:ext cx="883229" cy="1022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902" y="11712"/>
                </a:moveTo>
                <a:cubicBezTo>
                  <a:pt x="7633" y="11291"/>
                  <a:pt x="8445" y="12273"/>
                  <a:pt x="7714" y="12694"/>
                </a:cubicBezTo>
                <a:cubicBezTo>
                  <a:pt x="7714" y="12694"/>
                  <a:pt x="5765" y="13886"/>
                  <a:pt x="4141" y="14306"/>
                </a:cubicBezTo>
                <a:cubicBezTo>
                  <a:pt x="3411" y="14517"/>
                  <a:pt x="2680" y="14727"/>
                  <a:pt x="2192" y="15008"/>
                </a:cubicBezTo>
                <a:cubicBezTo>
                  <a:pt x="1786" y="15218"/>
                  <a:pt x="1543" y="15499"/>
                  <a:pt x="1462" y="15849"/>
                </a:cubicBezTo>
                <a:cubicBezTo>
                  <a:pt x="1380" y="16621"/>
                  <a:pt x="1299" y="18164"/>
                  <a:pt x="1299" y="18795"/>
                </a:cubicBezTo>
                <a:cubicBezTo>
                  <a:pt x="3086" y="19847"/>
                  <a:pt x="6902" y="20408"/>
                  <a:pt x="10800" y="20408"/>
                </a:cubicBezTo>
                <a:cubicBezTo>
                  <a:pt x="14617" y="20408"/>
                  <a:pt x="18433" y="19847"/>
                  <a:pt x="20220" y="18795"/>
                </a:cubicBezTo>
                <a:cubicBezTo>
                  <a:pt x="20220" y="18164"/>
                  <a:pt x="20138" y="16621"/>
                  <a:pt x="20057" y="15849"/>
                </a:cubicBezTo>
                <a:cubicBezTo>
                  <a:pt x="19976" y="15499"/>
                  <a:pt x="19732" y="15218"/>
                  <a:pt x="19326" y="15008"/>
                </a:cubicBezTo>
                <a:cubicBezTo>
                  <a:pt x="18839" y="14727"/>
                  <a:pt x="18108" y="14517"/>
                  <a:pt x="17377" y="14306"/>
                </a:cubicBezTo>
                <a:cubicBezTo>
                  <a:pt x="15753" y="13886"/>
                  <a:pt x="13886" y="12694"/>
                  <a:pt x="13886" y="12694"/>
                </a:cubicBezTo>
                <a:cubicBezTo>
                  <a:pt x="13155" y="12273"/>
                  <a:pt x="13886" y="11291"/>
                  <a:pt x="14617" y="11712"/>
                </a:cubicBezTo>
                <a:cubicBezTo>
                  <a:pt x="14617" y="11712"/>
                  <a:pt x="16403" y="12834"/>
                  <a:pt x="17865" y="13184"/>
                </a:cubicBezTo>
                <a:cubicBezTo>
                  <a:pt x="18677" y="13465"/>
                  <a:pt x="19408" y="13675"/>
                  <a:pt x="20057" y="14026"/>
                </a:cubicBezTo>
                <a:cubicBezTo>
                  <a:pt x="20788" y="14447"/>
                  <a:pt x="21275" y="14938"/>
                  <a:pt x="21438" y="15709"/>
                </a:cubicBezTo>
                <a:cubicBezTo>
                  <a:pt x="21519" y="16761"/>
                  <a:pt x="21600" y="19075"/>
                  <a:pt x="21600" y="19075"/>
                </a:cubicBezTo>
                <a:lnTo>
                  <a:pt x="21600" y="19075"/>
                </a:lnTo>
                <a:cubicBezTo>
                  <a:pt x="21600" y="19216"/>
                  <a:pt x="21519" y="19426"/>
                  <a:pt x="21356" y="19496"/>
                </a:cubicBezTo>
                <a:cubicBezTo>
                  <a:pt x="19489" y="20899"/>
                  <a:pt x="15104" y="21600"/>
                  <a:pt x="10800" y="21600"/>
                </a:cubicBezTo>
                <a:cubicBezTo>
                  <a:pt x="6496" y="21600"/>
                  <a:pt x="2192" y="20899"/>
                  <a:pt x="244" y="19566"/>
                </a:cubicBezTo>
                <a:cubicBezTo>
                  <a:pt x="81" y="19426"/>
                  <a:pt x="0" y="19286"/>
                  <a:pt x="0" y="19075"/>
                </a:cubicBezTo>
                <a:cubicBezTo>
                  <a:pt x="0" y="19075"/>
                  <a:pt x="0" y="16761"/>
                  <a:pt x="162" y="15709"/>
                </a:cubicBezTo>
                <a:cubicBezTo>
                  <a:pt x="244" y="14938"/>
                  <a:pt x="731" y="14447"/>
                  <a:pt x="1462" y="14026"/>
                </a:cubicBezTo>
                <a:cubicBezTo>
                  <a:pt x="2111" y="13675"/>
                  <a:pt x="2923" y="13465"/>
                  <a:pt x="3735" y="13184"/>
                </a:cubicBezTo>
                <a:cubicBezTo>
                  <a:pt x="5116" y="12834"/>
                  <a:pt x="6902" y="11712"/>
                  <a:pt x="6902" y="11712"/>
                </a:cubicBezTo>
                <a:close/>
                <a:moveTo>
                  <a:pt x="10800" y="0"/>
                </a:moveTo>
                <a:cubicBezTo>
                  <a:pt x="13886" y="0"/>
                  <a:pt x="16484" y="2174"/>
                  <a:pt x="16484" y="4909"/>
                </a:cubicBezTo>
                <a:lnTo>
                  <a:pt x="16484" y="6873"/>
                </a:lnTo>
                <a:cubicBezTo>
                  <a:pt x="16484" y="9608"/>
                  <a:pt x="13886" y="11782"/>
                  <a:pt x="10800" y="11782"/>
                </a:cubicBezTo>
                <a:cubicBezTo>
                  <a:pt x="7633" y="11782"/>
                  <a:pt x="5116" y="9608"/>
                  <a:pt x="5116" y="6873"/>
                </a:cubicBezTo>
                <a:lnTo>
                  <a:pt x="5116" y="4909"/>
                </a:lnTo>
                <a:cubicBezTo>
                  <a:pt x="5116" y="2174"/>
                  <a:pt x="7633" y="0"/>
                  <a:pt x="10800" y="0"/>
                </a:cubicBezTo>
                <a:close/>
                <a:moveTo>
                  <a:pt x="10800" y="1122"/>
                </a:moveTo>
                <a:cubicBezTo>
                  <a:pt x="8364" y="1122"/>
                  <a:pt x="6415" y="2805"/>
                  <a:pt x="6415" y="4909"/>
                </a:cubicBezTo>
                <a:lnTo>
                  <a:pt x="6415" y="6873"/>
                </a:lnTo>
                <a:cubicBezTo>
                  <a:pt x="6415" y="8977"/>
                  <a:pt x="8364" y="10660"/>
                  <a:pt x="10800" y="10660"/>
                </a:cubicBezTo>
                <a:cubicBezTo>
                  <a:pt x="13155" y="10660"/>
                  <a:pt x="15104" y="8977"/>
                  <a:pt x="15104" y="6873"/>
                </a:cubicBezTo>
                <a:lnTo>
                  <a:pt x="15104" y="4909"/>
                </a:lnTo>
                <a:cubicBezTo>
                  <a:pt x="15104" y="2805"/>
                  <a:pt x="13155" y="1122"/>
                  <a:pt x="10800" y="1122"/>
                </a:cubicBezTo>
                <a:close/>
              </a:path>
            </a:pathLst>
          </a:custGeom>
          <a:solidFill>
            <a:srgbClr val="2C11B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1" name="Должность, организация"/>
          <p:cNvSpPr txBox="1"/>
          <p:nvPr/>
        </p:nvSpPr>
        <p:spPr>
          <a:xfrm>
            <a:off x="4163170" y="11252915"/>
            <a:ext cx="6291787" cy="1182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dirty="0"/>
              <a:t>Заместитель начальника отделения по НИР</a:t>
            </a:r>
            <a:endParaRPr lang="en-US" dirty="0"/>
          </a:p>
          <a:p>
            <a:r>
              <a:rPr lang="ru-RU" dirty="0"/>
              <a:t> - руководитель работ по сенсорике</a:t>
            </a:r>
            <a:r>
              <a:rPr dirty="0"/>
              <a:t>, </a:t>
            </a:r>
            <a:endParaRPr lang="ru-RU" dirty="0"/>
          </a:p>
          <a:p>
            <a:r>
              <a:rPr lang="ru-RU" dirty="0"/>
              <a:t>ФГУП «РФЯЦ-ВНИИТФ </a:t>
            </a:r>
            <a:r>
              <a:rPr lang="ru-RU" dirty="0" err="1"/>
              <a:t>им.Е.И.Забабахина</a:t>
            </a:r>
            <a:r>
              <a:rPr lang="ru-RU" dirty="0"/>
              <a:t>»</a:t>
            </a:r>
            <a:endParaRPr dirty="0"/>
          </a:p>
        </p:txBody>
      </p:sp>
      <p:sp>
        <p:nvSpPr>
          <p:cNvPr id="172" name="Закругленный прямоугольник"/>
          <p:cNvSpPr/>
          <p:nvPr/>
        </p:nvSpPr>
        <p:spPr>
          <a:xfrm>
            <a:off x="7321094" y="909873"/>
            <a:ext cx="4453596" cy="1380067"/>
          </a:xfrm>
          <a:prstGeom prst="roundRect">
            <a:avLst>
              <a:gd name="adj" fmla="val 22815"/>
            </a:avLst>
          </a:prstGeom>
          <a:solidFill>
            <a:srgbClr val="FFFFFF">
              <a:alpha val="1202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24, 25 Июня 2025 г."/>
          <p:cNvSpPr txBox="1"/>
          <p:nvPr/>
        </p:nvSpPr>
        <p:spPr>
          <a:xfrm>
            <a:off x="1952302" y="8355387"/>
            <a:ext cx="290320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24, 25 Июня 2025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20D400-AD41-6D38-9980-9CD8636EC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77" y="10395895"/>
            <a:ext cx="2024962" cy="26231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42" y="914790"/>
            <a:ext cx="3758744" cy="1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2B1E12-7F23-8900-E824-C5B48A75AFDF}"/>
              </a:ext>
            </a:extLst>
          </p:cNvPr>
          <p:cNvSpPr txBox="1"/>
          <p:nvPr/>
        </p:nvSpPr>
        <p:spPr>
          <a:xfrm>
            <a:off x="814917" y="3584529"/>
            <a:ext cx="14738048" cy="8471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914400" indent="-914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ru-RU" sz="3600" dirty="0"/>
              <a:t>Измерения являются частью большинства процессов, но не всегда </a:t>
            </a:r>
            <a:r>
              <a:rPr lang="ru-RU" sz="3600" dirty="0" smtClean="0"/>
              <a:t>являются самостоятельным </a:t>
            </a:r>
            <a:r>
              <a:rPr lang="ru-RU" sz="3600" dirty="0"/>
              <a:t>продуктом, который нужен потребителю</a:t>
            </a:r>
          </a:p>
          <a:p>
            <a:pPr marL="914400" indent="-914400">
              <a:lnSpc>
                <a:spcPct val="100000"/>
              </a:lnSpc>
              <a:buFontTx/>
              <a:buAutoNum type="arabicPeriod"/>
            </a:pPr>
            <a:r>
              <a:rPr lang="ru-RU" sz="3600" dirty="0"/>
              <a:t>«</a:t>
            </a:r>
            <a:r>
              <a:rPr lang="ru-RU" sz="3600" dirty="0"/>
              <a:t>Фотоника</a:t>
            </a:r>
            <a:r>
              <a:rPr lang="ru-RU" sz="3600" dirty="0"/>
              <a:t>» </a:t>
            </a:r>
            <a:r>
              <a:rPr lang="ru-RU" sz="3600" dirty="0" smtClean="0"/>
              <a:t>и </a:t>
            </a:r>
            <a:r>
              <a:rPr lang="ru-RU" sz="3600" dirty="0"/>
              <a:t>ее часть связанная с </a:t>
            </a:r>
            <a:r>
              <a:rPr lang="ru-RU" sz="3600" dirty="0" smtClean="0"/>
              <a:t>измерениями, это возможность создания новых и освоение отсутствующих в РФ технологий,  позволяющих создавать современные продукты и решать </a:t>
            </a:r>
            <a:r>
              <a:rPr lang="ru-RU" sz="3600" dirty="0"/>
              <a:t>проблемы </a:t>
            </a:r>
            <a:r>
              <a:rPr lang="ru-RU" sz="3600" dirty="0" smtClean="0"/>
              <a:t>расширения </a:t>
            </a:r>
            <a:r>
              <a:rPr lang="ru-RU" sz="3600" dirty="0"/>
              <a:t>технологических </a:t>
            </a:r>
            <a:r>
              <a:rPr lang="ru-RU" sz="3600" dirty="0" smtClean="0"/>
              <a:t>возможностей</a:t>
            </a:r>
          </a:p>
          <a:p>
            <a:pPr marL="914400" indent="-914400">
              <a:lnSpc>
                <a:spcPct val="100000"/>
              </a:lnSpc>
              <a:buAutoNum type="arabicPeriod"/>
            </a:pPr>
            <a:r>
              <a:rPr lang="ru-RU" sz="3600" dirty="0" smtClean="0"/>
              <a:t>Конечным продуктом является канал измерения дающий потребителю физическую величину (температура, давление, ускорение) или переработанный результат данного измерения</a:t>
            </a:r>
          </a:p>
          <a:p>
            <a:pPr marL="914400" indent="-914400">
              <a:lnSpc>
                <a:spcPct val="100000"/>
              </a:lnSpc>
              <a:buAutoNum type="arabicPeriod"/>
            </a:pPr>
            <a:r>
              <a:rPr lang="ru-RU" sz="3600" dirty="0" smtClean="0"/>
              <a:t>Чем </a:t>
            </a:r>
            <a:r>
              <a:rPr lang="ru-RU" sz="3600" dirty="0"/>
              <a:t>больше </a:t>
            </a:r>
            <a:r>
              <a:rPr lang="ru-RU" sz="3600" dirty="0" smtClean="0"/>
              <a:t>производство и </a:t>
            </a:r>
            <a:r>
              <a:rPr lang="ru-RU" sz="3600" dirty="0"/>
              <a:t>дешевле связные компоненты, тем дешевле канал </a:t>
            </a:r>
            <a:r>
              <a:rPr lang="ru-RU" sz="3600" dirty="0" smtClean="0"/>
              <a:t>измерения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F43C05-7BD1-93A7-F299-B33680B861CD}"/>
              </a:ext>
            </a:extLst>
          </p:cNvPr>
          <p:cNvSpPr txBox="1"/>
          <p:nvPr/>
        </p:nvSpPr>
        <p:spPr>
          <a:xfrm>
            <a:off x="6333067" y="1330190"/>
            <a:ext cx="7128329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4800" dirty="0"/>
              <a:t>Фотоника-Сенсорика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748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600450"/>
            <a:ext cx="14868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75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14A30A-7A3A-88D5-32EB-2E708491B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BBBCCC-D58E-3F96-AE2B-B515C7067852}"/>
              </a:ext>
            </a:extLst>
          </p:cNvPr>
          <p:cNvSpPr txBox="1"/>
          <p:nvPr/>
        </p:nvSpPr>
        <p:spPr>
          <a:xfrm>
            <a:off x="367712" y="2589427"/>
            <a:ext cx="14853238" cy="105731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3600" dirty="0"/>
              <a:t>Для создания реакторов нового поколения, современных двигателей (семейство ПД), качественного повышения функциональных возможностей </a:t>
            </a:r>
            <a:r>
              <a:rPr lang="ru-RU" sz="3600" dirty="0" smtClean="0"/>
              <a:t>перспективных летательных, подводных и </a:t>
            </a:r>
            <a:r>
              <a:rPr lang="ru-RU" sz="3600" dirty="0"/>
              <a:t>космических аппаратов, требуются: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3600" dirty="0"/>
              <a:t>системы измерений физических величин в условиях воздействия предельно высоких температур;</a:t>
            </a:r>
          </a:p>
          <a:p>
            <a:pPr marL="685800" indent="-685800">
              <a:spcBef>
                <a:spcPts val="0"/>
              </a:spcBef>
              <a:buFontTx/>
              <a:buChar char="-"/>
            </a:pPr>
            <a:r>
              <a:rPr lang="ru-RU" sz="3600" dirty="0"/>
              <a:t>системы измерений физических величин в сложных условиях эксплуатации, в т.ч на подвижных объектах;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3600" dirty="0"/>
              <a:t>системы измерения, с чувствительными элементами встраиваемыми в объект измерения (измерение температуры, деформации, давления);</a:t>
            </a:r>
          </a:p>
          <a:p>
            <a:pPr marL="685800" indent="-685800">
              <a:spcBef>
                <a:spcPts val="0"/>
              </a:spcBef>
              <a:buFontTx/>
              <a:buChar char="-"/>
            </a:pPr>
            <a:r>
              <a:rPr lang="ru-RU" sz="3600" dirty="0"/>
              <a:t>з</a:t>
            </a:r>
            <a:r>
              <a:rPr lang="ru-RU" sz="3600" dirty="0" smtClean="0"/>
              <a:t>амена технических решений основанных на импортных компонентах и системах</a:t>
            </a:r>
            <a:r>
              <a:rPr lang="ru-RU" sz="3600" dirty="0" smtClean="0"/>
              <a:t>.</a:t>
            </a:r>
            <a:endParaRPr lang="ru-RU" sz="3600" dirty="0" smtClean="0"/>
          </a:p>
          <a:p>
            <a:pPr marL="685800" indent="-685800">
              <a:spcBef>
                <a:spcPts val="0"/>
              </a:spcBef>
              <a:buFontTx/>
              <a:buChar char="-"/>
            </a:pPr>
            <a:r>
              <a:rPr lang="ru-RU" sz="3600" dirty="0"/>
              <a:t>п</a:t>
            </a:r>
            <a:r>
              <a:rPr lang="ru-RU" sz="3600" dirty="0" smtClean="0"/>
              <a:t>овышение безопасности эксплуатации критически важных зданий, сооружений путем внедрения многоточечных систем контроля.</a:t>
            </a:r>
          </a:p>
          <a:p>
            <a:pPr>
              <a:spcBef>
                <a:spcPts val="0"/>
              </a:spcBef>
            </a:pPr>
            <a:r>
              <a:rPr lang="ru-RU" sz="3600" dirty="0" smtClean="0"/>
              <a:t>При этом в стране отсутствует: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 smtClean="0"/>
              <a:t>единый центр координации проведения НИР и ОКР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/>
              <a:t>п</a:t>
            </a:r>
            <a:r>
              <a:rPr lang="ru-RU" sz="3600" dirty="0" smtClean="0"/>
              <a:t>роизводство отечественных оптоэлектронных устройств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600" dirty="0"/>
              <a:t>п</a:t>
            </a:r>
            <a:r>
              <a:rPr lang="ru-RU" sz="3600" dirty="0" smtClean="0"/>
              <a:t>одготовка необходимых квалифицированных разработчиков и специалистов по эксплуатации.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9149C1-ED05-A393-3382-6FCC1482DC14}"/>
              </a:ext>
            </a:extLst>
          </p:cNvPr>
          <p:cNvSpPr txBox="1"/>
          <p:nvPr/>
        </p:nvSpPr>
        <p:spPr>
          <a:xfrm>
            <a:off x="6807896" y="1203193"/>
            <a:ext cx="5351745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Проблематика</a:t>
            </a:r>
          </a:p>
        </p:txBody>
      </p:sp>
    </p:spTree>
    <p:extLst>
      <p:ext uri="{BB962C8B-B14F-4D97-AF65-F5344CB8AC3E}">
        <p14:creationId xmlns:p14="http://schemas.microsoft.com/office/powerpoint/2010/main" val="3363946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C99F09-A66C-498F-AD3A-82D475DD3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2C4FE2-A591-2E6A-CEF4-4DA339393A64}"/>
              </a:ext>
            </a:extLst>
          </p:cNvPr>
          <p:cNvSpPr txBox="1"/>
          <p:nvPr/>
        </p:nvSpPr>
        <p:spPr>
          <a:xfrm>
            <a:off x="1123567" y="2506102"/>
            <a:ext cx="14321750" cy="10913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У предприятий </a:t>
            </a:r>
            <a:r>
              <a:rPr kumimoji="0" lang="ru-RU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Госкорпорации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«Росатом» и его кооперации имеется:</a:t>
            </a:r>
            <a:endParaRPr lang="ru-RU" sz="3600" dirty="0"/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понимание задач, целеполагание, возможность выполнить функцию квалифицированного заказчика и потребителя</a:t>
            </a:r>
            <a:r>
              <a:rPr lang="ru-RU" sz="3600" dirty="0"/>
              <a:t>;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опыт и компетенции в разработки сложных оптических измерительных систем;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научно-технологический задел создания системы измерений физических величин в условиях воздействия предельно высоких температур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;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3600" dirty="0"/>
              <a:t>к</a:t>
            </a:r>
            <a:r>
              <a:rPr lang="ru-RU" sz="3600" dirty="0" smtClean="0"/>
              <a:t>омпетенции </a:t>
            </a:r>
            <a:r>
              <a:rPr lang="ru-RU" sz="3600" dirty="0" smtClean="0"/>
              <a:t>необходимые для выполнения </a:t>
            </a:r>
            <a:r>
              <a:rPr lang="ru-RU" sz="3600" dirty="0" err="1" smtClean="0"/>
              <a:t>фкункциий</a:t>
            </a:r>
            <a:r>
              <a:rPr lang="ru-RU" sz="3600" dirty="0" smtClean="0"/>
              <a:t> квалифицированного заказчика и головного разработчика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685800" indent="-685800">
              <a:spcBef>
                <a:spcPts val="2400"/>
              </a:spcBef>
              <a:buFontTx/>
              <a:buChar char="-"/>
            </a:pPr>
            <a:r>
              <a:rPr lang="ru-RU" sz="3600" dirty="0"/>
              <a:t>научно-технологический задел создания системы измерений с чувствительными элементами встраиваемыми в объект измерения;</a:t>
            </a:r>
          </a:p>
          <a:p>
            <a:pPr marL="685800" marR="0" indent="-685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3600" dirty="0"/>
              <a:t>р</a:t>
            </a:r>
            <a:r>
              <a:rPr lang="ru-RU" sz="3600" dirty="0" smtClean="0"/>
              <a:t>азвитая </a:t>
            </a:r>
            <a:r>
              <a:rPr lang="ru-RU" sz="3600" dirty="0" smtClean="0"/>
              <a:t>к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ооперация и опыт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взаимодействия с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научн</a:t>
            </a:r>
            <a:r>
              <a:rPr lang="ru-RU" sz="3600" dirty="0" smtClean="0"/>
              <a:t>ыми организациями, промышленными предприятиями, образовательными центрами </a:t>
            </a:r>
            <a:r>
              <a:rPr lang="ru-RU" sz="3600" dirty="0"/>
              <a:t>и </a:t>
            </a:r>
            <a:r>
              <a:rPr lang="ru-RU" sz="3600" dirty="0" smtClean="0"/>
              <a:t>ключевыми потребителями, </a:t>
            </a:r>
            <a:r>
              <a:rPr lang="ru-RU" sz="3600" dirty="0"/>
              <a:t>в том числе вне контура </a:t>
            </a:r>
            <a:r>
              <a:rPr lang="ru-RU" sz="3600" dirty="0" err="1" smtClean="0"/>
              <a:t>Госкорпорации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C26809-D3D1-49B5-B922-C5779BD61AA6}"/>
              </a:ext>
            </a:extLst>
          </p:cNvPr>
          <p:cNvSpPr txBox="1"/>
          <p:nvPr/>
        </p:nvSpPr>
        <p:spPr>
          <a:xfrm>
            <a:off x="6403932" y="1256082"/>
            <a:ext cx="6178463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Опыт</a:t>
            </a:r>
          </a:p>
        </p:txBody>
      </p:sp>
    </p:spTree>
    <p:extLst>
      <p:ext uri="{BB962C8B-B14F-4D97-AF65-F5344CB8AC3E}">
        <p14:creationId xmlns:p14="http://schemas.microsoft.com/office/powerpoint/2010/main" val="2158077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CE3CF8A-7255-1301-BC58-12236CDC5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39" y="2637717"/>
            <a:ext cx="14140927" cy="10749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625EF0-0C7C-B8E3-3A87-511438670FE2}"/>
              </a:ext>
            </a:extLst>
          </p:cNvPr>
          <p:cNvSpPr txBox="1"/>
          <p:nvPr/>
        </p:nvSpPr>
        <p:spPr>
          <a:xfrm>
            <a:off x="5641932" y="550992"/>
            <a:ext cx="9462601" cy="20867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Измерения заложенные в программу «Фотоника-2030» от 14.10.2024</a:t>
            </a:r>
          </a:p>
        </p:txBody>
      </p:sp>
    </p:spTree>
    <p:extLst>
      <p:ext uri="{BB962C8B-B14F-4D97-AF65-F5344CB8AC3E}">
        <p14:creationId xmlns:p14="http://schemas.microsoft.com/office/powerpoint/2010/main" val="1262596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73452D-EE5C-9219-A8A2-EA83CB3A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624332-F231-9100-ADFD-429BFF51AA28}"/>
              </a:ext>
            </a:extLst>
          </p:cNvPr>
          <p:cNvSpPr txBox="1"/>
          <p:nvPr/>
        </p:nvSpPr>
        <p:spPr>
          <a:xfrm>
            <a:off x="911728" y="2672977"/>
            <a:ext cx="14311339" cy="10456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600" dirty="0"/>
              <a:t>Предложения в рамках программы «Фотоника-2030» с перспективой до 2035-…</a:t>
            </a:r>
          </a:p>
          <a:p>
            <a:pPr marL="914400" indent="-914400">
              <a:buFontTx/>
              <a:buAutoNum type="arabicPeriod"/>
            </a:pPr>
            <a:r>
              <a:rPr lang="ru-RU" sz="3600" dirty="0"/>
              <a:t>Выделить «оптоволоконную </a:t>
            </a:r>
            <a:r>
              <a:rPr lang="ru-RU" sz="3600" dirty="0" err="1"/>
              <a:t>сенсорику</a:t>
            </a:r>
            <a:r>
              <a:rPr lang="ru-RU" sz="3600" dirty="0"/>
              <a:t>» в качестве технологического направления;</a:t>
            </a:r>
          </a:p>
          <a:p>
            <a:pPr marL="914400" indent="-914400">
              <a:buAutoNum type="arabicPeriod"/>
            </a:pPr>
            <a:r>
              <a:rPr lang="ru-RU" sz="3600" dirty="0" smtClean="0"/>
              <a:t>Определить </a:t>
            </a:r>
            <a:r>
              <a:rPr lang="ru-RU" sz="3600" dirty="0" err="1"/>
              <a:t>Г</a:t>
            </a:r>
            <a:r>
              <a:rPr lang="ru-RU" sz="3600" dirty="0" err="1" smtClean="0"/>
              <a:t>оскорпорацию</a:t>
            </a:r>
            <a:r>
              <a:rPr lang="ru-RU" sz="3600" dirty="0" smtClean="0"/>
              <a:t> </a:t>
            </a:r>
            <a:r>
              <a:rPr lang="ru-RU" sz="3600" dirty="0"/>
              <a:t>«</a:t>
            </a:r>
            <a:r>
              <a:rPr lang="ru-RU" sz="3600" dirty="0" err="1"/>
              <a:t>Росатом</a:t>
            </a:r>
            <a:r>
              <a:rPr lang="ru-RU" sz="3600" dirty="0" smtClean="0"/>
              <a:t>», а внутри нее  </a:t>
            </a:r>
            <a:r>
              <a:rPr lang="ru-RU" sz="3600" dirty="0"/>
              <a:t>предприятие, с заделами в данном направлении, в качестве координатора развития и интегратора для выполнения функции главного конструктора;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Консолидировать </a:t>
            </a:r>
            <a:r>
              <a:rPr lang="ru-RU" sz="3600" dirty="0"/>
              <a:t>в текущей программе продукты и технологии в рамках темы «Высокотемпературная сенсорика» для специальных задач и АСУ ТП;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Ввести ключевой </a:t>
            </a:r>
            <a:r>
              <a:rPr lang="ru-RU" sz="3600" dirty="0"/>
              <a:t>продукт: «канал измерения температуры, давления, деформации, вибрации»;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/>
              <a:t>Сформировать требования к компонентам из раздела «Связь» для возможности их применения в «Сенсорике».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B88EDA-4904-8C7C-5DA1-E1B3CCCC4E7E}"/>
              </a:ext>
            </a:extLst>
          </p:cNvPr>
          <p:cNvSpPr txBox="1"/>
          <p:nvPr/>
        </p:nvSpPr>
        <p:spPr>
          <a:xfrm>
            <a:off x="6861132" y="1256082"/>
            <a:ext cx="6178463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517620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73452D-EE5C-9219-A8A2-EA83CB3A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624332-F231-9100-ADFD-429BFF51AA28}"/>
              </a:ext>
            </a:extLst>
          </p:cNvPr>
          <p:cNvSpPr txBox="1"/>
          <p:nvPr/>
        </p:nvSpPr>
        <p:spPr>
          <a:xfrm>
            <a:off x="583660" y="2332676"/>
            <a:ext cx="14941685" cy="10950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3600" dirty="0" smtClean="0"/>
              <a:t>Реализации </a:t>
            </a:r>
            <a:r>
              <a:rPr lang="ru-RU" sz="3600" dirty="0" smtClean="0"/>
              <a:t>программы </a:t>
            </a:r>
            <a:r>
              <a:rPr lang="ru-RU" sz="3600" dirty="0"/>
              <a:t>«Фотоника-2030</a:t>
            </a:r>
            <a:r>
              <a:rPr lang="ru-RU" sz="3600" dirty="0" smtClean="0"/>
              <a:t>»</a:t>
            </a: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ru-RU" sz="3600" dirty="0"/>
              <a:t>Создание оптоволоконного эталона температуры для температуры свыше 1500 ℃</a:t>
            </a: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ru-RU" sz="3600" dirty="0"/>
              <a:t>Создание отечественной материально-сырьевой базы;</a:t>
            </a: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ru-RU" sz="3600" dirty="0"/>
              <a:t>Создание условий опережающего развития </a:t>
            </a:r>
            <a:r>
              <a:rPr lang="ru-RU" sz="3600" dirty="0" err="1"/>
              <a:t>перспектиывных</a:t>
            </a:r>
            <a:r>
              <a:rPr lang="ru-RU" sz="3600" dirty="0"/>
              <a:t> направлений за счет концентрации средств и работе в единой команде лучших научных и производственно-технологических коллективов;</a:t>
            </a: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ru-RU" sz="3600" dirty="0"/>
              <a:t>Обеспечение полного цикла разработки и внедрения, в том числе и в рамках </a:t>
            </a:r>
            <a:r>
              <a:rPr lang="ru-RU" sz="3600" dirty="0" err="1"/>
              <a:t>импортозамещения</a:t>
            </a:r>
            <a:r>
              <a:rPr lang="ru-RU" sz="3600" dirty="0"/>
              <a:t> систем волоконно-оптических измерительных для повышения надежности и безопасности в авиационной, космической, атомной отрасли, а так же на опасных и критически важных промышленных объектах;</a:t>
            </a: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ru-RU" sz="3600" dirty="0"/>
              <a:t>Привлечение опыта и технологий создания систем специального назначения для создания типовых элементов/датчиков для других сфер народного «гражданского» назначения.</a:t>
            </a:r>
          </a:p>
          <a:p>
            <a:pPr algn="ctr">
              <a:spcBef>
                <a:spcPts val="1800"/>
              </a:spcBef>
            </a:pPr>
            <a:r>
              <a:rPr lang="ru-RU" sz="3600" dirty="0" smtClean="0"/>
              <a:t>Снижение </a:t>
            </a:r>
            <a:r>
              <a:rPr lang="ru-RU" sz="3600" dirty="0"/>
              <a:t>стоимости и сроков разработки систем волоконно-оптических </a:t>
            </a:r>
            <a:r>
              <a:rPr lang="ru-RU" sz="3600" dirty="0" smtClean="0"/>
              <a:t>измерительных</a:t>
            </a:r>
            <a:endParaRPr lang="ru-RU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B88EDA-4904-8C7C-5DA1-E1B3CCCC4E7E}"/>
              </a:ext>
            </a:extLst>
          </p:cNvPr>
          <p:cNvSpPr txBox="1"/>
          <p:nvPr/>
        </p:nvSpPr>
        <p:spPr>
          <a:xfrm>
            <a:off x="6518232" y="1256082"/>
            <a:ext cx="7616868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05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14FD75-BB67-4477-6EAF-6CD3931B1A9B}"/>
              </a:ext>
            </a:extLst>
          </p:cNvPr>
          <p:cNvSpPr txBox="1"/>
          <p:nvPr/>
        </p:nvSpPr>
        <p:spPr>
          <a:xfrm>
            <a:off x="6096000" y="6479435"/>
            <a:ext cx="8669867" cy="757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/>
              <a:t>Будущее измеримо…</a:t>
            </a:r>
          </a:p>
        </p:txBody>
      </p:sp>
    </p:spTree>
    <p:extLst>
      <p:ext uri="{BB962C8B-B14F-4D97-AF65-F5344CB8AC3E}">
        <p14:creationId xmlns:p14="http://schemas.microsoft.com/office/powerpoint/2010/main" val="3058900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559</Words>
  <Application>Microsoft Office PowerPoint</Application>
  <PresentationFormat>Произвольный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38</cp:revision>
  <cp:lastPrinted>2025-06-16T10:25:00Z</cp:lastPrinted>
  <dcterms:modified xsi:type="dcterms:W3CDTF">2025-06-20T14:46:45Z</dcterms:modified>
</cp:coreProperties>
</file>